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Montserrat-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rolina.com/bacteria/escherichia-coli-living-k-12-strain-nutrient-broth-tube/155068.p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ws.bbc.co.uk/media/images/46424000/jpg/_46424101_dirty_water766.jpg" TargetMode="External"/><Relationship Id="rId3" Type="http://schemas.openxmlformats.org/officeDocument/2006/relationships/hyperlink" Target="https://www.happinessishomemade.net/wp-content/uploads/2015/07/Drink-Water.jpg" TargetMode="External"/><Relationship Id="rId4" Type="http://schemas.openxmlformats.org/officeDocument/2006/relationships/hyperlink" Target="https://alivenewspaper.com/wp-content/uploads/2018/04/Cases-of-Unsafe-Drinking-Water-in-the-US-Already-in-2018.jp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1.staticflickr.com/9/8541/29283057715_599f0d38bb_b.jpg" TargetMode="External"/><Relationship Id="rId3" Type="http://schemas.openxmlformats.org/officeDocument/2006/relationships/hyperlink" Target="https://sustainabledevelopment.un.org/?menu=130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https://www.carolina.com/bacteria/escherichia-coli-living-k-12-strain-nutrient-broth-tube/155068.pr</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afbdf869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afbdf869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Normal cellulose filtration to remove big dirt</a:t>
            </a:r>
            <a:endParaRPr/>
          </a:p>
          <a:p>
            <a:pPr indent="-298450" lvl="0" marL="457200" rtl="0" algn="l">
              <a:spcBef>
                <a:spcPts val="0"/>
              </a:spcBef>
              <a:spcAft>
                <a:spcPts val="0"/>
              </a:spcAft>
              <a:buSzPts val="1100"/>
              <a:buAutoNum type="arabicParenR"/>
            </a:pPr>
            <a:r>
              <a:rPr lang="en"/>
              <a:t>Removing all impurities</a:t>
            </a:r>
            <a:endParaRPr/>
          </a:p>
          <a:p>
            <a:pPr indent="-298450" lvl="0" marL="457200" rtl="0" algn="l">
              <a:spcBef>
                <a:spcPts val="0"/>
              </a:spcBef>
              <a:spcAft>
                <a:spcPts val="0"/>
              </a:spcAft>
              <a:buSzPts val="1100"/>
              <a:buAutoNum type="arabicParenR"/>
            </a:pPr>
            <a:r>
              <a:rPr lang="en"/>
              <a:t>Just water and electrolytes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afdd4ff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afdd4ff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afa93526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afa93526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afbdf869e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afbdf869e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afbdf869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afbdf869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afbdf86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afbdf86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afbdf869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afbdf869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Our product</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-Angstrom level filtration</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-Eco friendly, sustainable and requires little ressources.</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-The filters are easily replaceable.</a:t>
            </a:r>
            <a:endParaRPr sz="1300">
              <a:latin typeface="Lato"/>
              <a:ea typeface="Lato"/>
              <a:cs typeface="Lato"/>
              <a:sym typeface="Lato"/>
            </a:endParaRPr>
          </a:p>
          <a:p>
            <a:pPr indent="0" lvl="0" marL="0" rtl="0" algn="l">
              <a:lnSpc>
                <a:spcPct val="115000"/>
              </a:lnSpc>
              <a:spcBef>
                <a:spcPts val="1600"/>
              </a:spcBef>
              <a:spcAft>
                <a:spcPts val="1600"/>
              </a:spcAft>
              <a:buNone/>
            </a:pPr>
            <a:r>
              <a:rPr lang="en" sz="1300">
                <a:latin typeface="Lato"/>
                <a:ea typeface="Lato"/>
                <a:cs typeface="Lato"/>
                <a:sym typeface="Lato"/>
              </a:rPr>
              <a:t>-we can buy the filter paper from Thomasci for example.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afbdf869e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afbdf869e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afbdf86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afbdf86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afbdf869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afbdf869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afbdf869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afbdf869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Rhoda, a mother of four children, have to drink unsafe water from shallow wells.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Rhoda explains: “The water was really bad. Sometimes, you could see the germs with your own eyes. We were supposed to add chemicals to clean it, but we were so poor, we couldn’t afford them. People were getting diarrhea, dysentery, and even cholera.”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UNICEF dug a much deeper well to reach clean water, Tamadani and his family were able to get 100 liters of safe water daily for bathing, cooking, drinking, and washing clothes and dishes. Now, Rhoda says, “People don’t get sick because of the water [anymore].”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afa93526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afa93526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http://news.bbc.co.uk/media/images/46424000/jpg/_46424101_dirty_water766.jpg</a:t>
            </a:r>
            <a:endParaRPr sz="1400"/>
          </a:p>
          <a:p>
            <a:pPr indent="0" lvl="0" marL="0" rtl="0" algn="l">
              <a:spcBef>
                <a:spcPts val="0"/>
              </a:spcBef>
              <a:spcAft>
                <a:spcPts val="0"/>
              </a:spcAft>
              <a:buNone/>
            </a:pPr>
            <a:r>
              <a:rPr lang="en" u="sng">
                <a:solidFill>
                  <a:schemeClr val="hlink"/>
                </a:solidFill>
                <a:hlinkClick r:id="rId3"/>
              </a:rPr>
              <a:t>https://www.happinessishomemade.net/wp-content/uploads/2015/07/Drink-Water.jpg</a:t>
            </a:r>
            <a:endParaRPr sz="1400"/>
          </a:p>
          <a:p>
            <a:pPr indent="0" lvl="0" marL="0" rtl="0" algn="l">
              <a:spcBef>
                <a:spcPts val="0"/>
              </a:spcBef>
              <a:spcAft>
                <a:spcPts val="0"/>
              </a:spcAft>
              <a:buNone/>
            </a:pPr>
            <a:r>
              <a:rPr lang="en" u="sng">
                <a:solidFill>
                  <a:schemeClr val="hlink"/>
                </a:solidFill>
                <a:hlinkClick r:id="rId4"/>
              </a:rPr>
              <a:t>https://alivenewspaper.com/wp-content/uploads/2018/04/Cases-of-Unsafe-Drinking-Water-in-the-US-Already-in-2018.jpg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afbdf869e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afbdf869e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for it…. Host of diseases (be impactful!)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detect when the protein degenerates</a:t>
            </a:r>
            <a:endParaRPr/>
          </a:p>
          <a:p>
            <a:pPr indent="0" lvl="0" marL="0" rtl="0" algn="l">
              <a:spcBef>
                <a:spcPts val="0"/>
              </a:spcBef>
              <a:spcAft>
                <a:spcPts val="0"/>
              </a:spcAft>
              <a:buNone/>
            </a:pPr>
            <a:r>
              <a:rPr lang="en"/>
              <a:t>Filter out detergent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afa93526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afa93526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https://c1.staticflickr.com/9/8541/29283057715_599f0d38bb_b.jpg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https://sustainabledevelopment.un.org/?menu=1300</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afa93526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afa93526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afbdf869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afbdf869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a:t>
            </a:r>
            <a:r>
              <a:rPr lang="en" sz="1300">
                <a:latin typeface="Lato"/>
                <a:ea typeface="Lato"/>
                <a:cs typeface="Lato"/>
                <a:sym typeface="Lato"/>
              </a:rPr>
              <a:t>Fragmenting E coli and making a highly saturated solution with the membranes. Filtering the solution through the cellulose sheet. To have a membrane protein filter.</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afdd4ff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afdd4ff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-Pores for electrolytes</a:t>
            </a:r>
            <a:endParaRPr/>
          </a:p>
          <a:p>
            <a:pPr indent="0" lvl="0" marL="0" rtl="0" algn="l">
              <a:spcBef>
                <a:spcPts val="0"/>
              </a:spcBef>
              <a:spcAft>
                <a:spcPts val="0"/>
              </a:spcAft>
              <a:buNone/>
            </a:pPr>
            <a:r>
              <a:rPr lang="en"/>
              <a:t>-Aquaporins </a:t>
            </a:r>
            <a:endParaRPr/>
          </a:p>
          <a:p>
            <a:pPr indent="0" lvl="0" marL="0" rtl="0" algn="l">
              <a:spcBef>
                <a:spcPts val="0"/>
              </a:spcBef>
              <a:spcAft>
                <a:spcPts val="0"/>
              </a:spcAft>
              <a:buNone/>
            </a:pPr>
            <a:r>
              <a:rPr lang="en"/>
              <a:t>-E coli have on of the most efficient aquaporins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0.jpg"/><Relationship Id="rId5" Type="http://schemas.openxmlformats.org/officeDocument/2006/relationships/image" Target="../media/image13.jpg"/><Relationship Id="rId6"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20" Type="http://schemas.openxmlformats.org/officeDocument/2006/relationships/hyperlink" Target="https://alivenewspaper.com/wp-content/uploads/2018/04/Cases-of-Unsafe-Drinking-Water-in-the-US-Already-in-2018.jpg" TargetMode="External"/><Relationship Id="rId11" Type="http://schemas.openxmlformats.org/officeDocument/2006/relationships/hyperlink" Target="https://app.biorender.com/gallery/illustrations" TargetMode="External"/><Relationship Id="rId10" Type="http://schemas.openxmlformats.org/officeDocument/2006/relationships/hyperlink" Target="https://www.elisagenie.com/blog/ripa-recipe-cell-lysis-buffer/" TargetMode="External"/><Relationship Id="rId13" Type="http://schemas.openxmlformats.org/officeDocument/2006/relationships/hyperlink" Target="https://www.nature.com/articles/srep19893" TargetMode="External"/><Relationship Id="rId12" Type="http://schemas.openxmlformats.org/officeDocument/2006/relationships/hyperlink" Target="https://www.nature.com/articles/srep45089"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ncbi.nlm.nih.gov/pmc/articles/PMC4544834/" TargetMode="External"/><Relationship Id="rId4" Type="http://schemas.openxmlformats.org/officeDocument/2006/relationships/hyperlink" Target="https://www.ncbi.nlm.nih.gov/pmc/articles/PMC3140680/" TargetMode="External"/><Relationship Id="rId9" Type="http://schemas.openxmlformats.org/officeDocument/2006/relationships/hyperlink" Target="https://www.nxfiltration.com/products/nanofiltration/" TargetMode="External"/><Relationship Id="rId15" Type="http://schemas.openxmlformats.org/officeDocument/2006/relationships/hyperlink" Target="https://www.energy.gov/science/bes/articles/filtering-water-better-nature" TargetMode="External"/><Relationship Id="rId14" Type="http://schemas.openxmlformats.org/officeDocument/2006/relationships/hyperlink" Target="https://www.sciencedirect.com/book/9780128139264/nanoscale-materials-in-water-purification" TargetMode="External"/><Relationship Id="rId17" Type="http://schemas.openxmlformats.org/officeDocument/2006/relationships/hyperlink" Target="https://www.nxfiltration.com/products/" TargetMode="External"/><Relationship Id="rId16" Type="http://schemas.openxmlformats.org/officeDocument/2006/relationships/hyperlink" Target="https://www.unicefusa.org/three-stories-about-how-clean-water-saves-kids-lives" TargetMode="External"/><Relationship Id="rId5" Type="http://schemas.openxmlformats.org/officeDocument/2006/relationships/hyperlink" Target="https://www.sciencedirect.com/science/article/pii/S0376738819305290" TargetMode="External"/><Relationship Id="rId19" Type="http://schemas.openxmlformats.org/officeDocument/2006/relationships/hyperlink" Target="https://www.happinessishomemade.net/wp-content/uploads/2015/07/Drink-Water.jpg" TargetMode="External"/><Relationship Id="rId6" Type="http://schemas.openxmlformats.org/officeDocument/2006/relationships/hyperlink" Target="https://uknowledge.uky.edu/cgi/viewcontent.cgi?article=1096&amp;context=cme_etds" TargetMode="External"/><Relationship Id="rId18" Type="http://schemas.openxmlformats.org/officeDocument/2006/relationships/hyperlink" Target="http://news.bbc.co.uk/media/images/46424000/jpg/_46424101_dirty_water766.jpg" TargetMode="External"/><Relationship Id="rId7" Type="http://schemas.openxmlformats.org/officeDocument/2006/relationships/hyperlink" Target="https://www.embl.de/pepcore/pepcore_services/protein_purification/extraction_clarification/lysis_buffer_additives/" TargetMode="External"/><Relationship Id="rId8" Type="http://schemas.openxmlformats.org/officeDocument/2006/relationships/hyperlink" Target="https://bitesizebio.com/9107/how-to-lyse-cells-for-protein-extra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Protein-based Water Filter</a:t>
            </a:r>
            <a:endParaRPr b="1"/>
          </a:p>
        </p:txBody>
      </p:sp>
      <p:pic>
        <p:nvPicPr>
          <p:cNvPr id="135" name="Google Shape;135;p13"/>
          <p:cNvPicPr preferRelativeResize="0"/>
          <p:nvPr/>
        </p:nvPicPr>
        <p:blipFill rotWithShape="1">
          <a:blip r:embed="rId3">
            <a:alphaModFix/>
          </a:blip>
          <a:srcRect b="0" l="21790" r="22591" t="0"/>
          <a:stretch/>
        </p:blipFill>
        <p:spPr>
          <a:xfrm>
            <a:off x="201575" y="2703875"/>
            <a:ext cx="3222315" cy="157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2"/>
          <p:cNvSpPr/>
          <p:nvPr/>
        </p:nvSpPr>
        <p:spPr>
          <a:xfrm>
            <a:off x="264200" y="1514738"/>
            <a:ext cx="8618400" cy="821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2"/>
          <p:cNvPicPr preferRelativeResize="0"/>
          <p:nvPr/>
        </p:nvPicPr>
        <p:blipFill rotWithShape="1">
          <a:blip r:embed="rId3">
            <a:alphaModFix/>
          </a:blip>
          <a:srcRect b="23155" l="3123" r="5284" t="14933"/>
          <a:stretch/>
        </p:blipFill>
        <p:spPr>
          <a:xfrm>
            <a:off x="261375" y="1322607"/>
            <a:ext cx="2873733" cy="393018"/>
          </a:xfrm>
          <a:prstGeom prst="rect">
            <a:avLst/>
          </a:prstGeom>
          <a:noFill/>
          <a:ln>
            <a:noFill/>
          </a:ln>
        </p:spPr>
      </p:pic>
      <p:pic>
        <p:nvPicPr>
          <p:cNvPr id="202" name="Google Shape;202;p22"/>
          <p:cNvPicPr preferRelativeResize="0"/>
          <p:nvPr/>
        </p:nvPicPr>
        <p:blipFill rotWithShape="1">
          <a:blip r:embed="rId3">
            <a:alphaModFix/>
          </a:blip>
          <a:srcRect b="23155" l="3123" r="5284" t="14933"/>
          <a:stretch/>
        </p:blipFill>
        <p:spPr>
          <a:xfrm>
            <a:off x="3135084" y="1322607"/>
            <a:ext cx="2873733" cy="393018"/>
          </a:xfrm>
          <a:prstGeom prst="rect">
            <a:avLst/>
          </a:prstGeom>
          <a:noFill/>
          <a:ln>
            <a:noFill/>
          </a:ln>
        </p:spPr>
      </p:pic>
      <p:pic>
        <p:nvPicPr>
          <p:cNvPr id="203" name="Google Shape;203;p22"/>
          <p:cNvPicPr preferRelativeResize="0"/>
          <p:nvPr/>
        </p:nvPicPr>
        <p:blipFill rotWithShape="1">
          <a:blip r:embed="rId3">
            <a:alphaModFix/>
          </a:blip>
          <a:srcRect b="23155" l="3123" r="5284" t="14933"/>
          <a:stretch/>
        </p:blipFill>
        <p:spPr>
          <a:xfrm>
            <a:off x="6008792" y="1322607"/>
            <a:ext cx="2873733" cy="393018"/>
          </a:xfrm>
          <a:prstGeom prst="rect">
            <a:avLst/>
          </a:prstGeom>
          <a:noFill/>
          <a:ln>
            <a:noFill/>
          </a:ln>
        </p:spPr>
      </p:pic>
      <p:pic>
        <p:nvPicPr>
          <p:cNvPr id="204" name="Google Shape;204;p22"/>
          <p:cNvPicPr preferRelativeResize="0"/>
          <p:nvPr/>
        </p:nvPicPr>
        <p:blipFill rotWithShape="1">
          <a:blip r:embed="rId3">
            <a:alphaModFix/>
          </a:blip>
          <a:srcRect b="23155" l="3123" r="5284" t="14933"/>
          <a:stretch/>
        </p:blipFill>
        <p:spPr>
          <a:xfrm>
            <a:off x="261375" y="929601"/>
            <a:ext cx="2873733" cy="393018"/>
          </a:xfrm>
          <a:prstGeom prst="rect">
            <a:avLst/>
          </a:prstGeom>
          <a:noFill/>
          <a:ln>
            <a:noFill/>
          </a:ln>
        </p:spPr>
      </p:pic>
      <p:pic>
        <p:nvPicPr>
          <p:cNvPr id="205" name="Google Shape;205;p22"/>
          <p:cNvPicPr preferRelativeResize="0"/>
          <p:nvPr/>
        </p:nvPicPr>
        <p:blipFill rotWithShape="1">
          <a:blip r:embed="rId3">
            <a:alphaModFix/>
          </a:blip>
          <a:srcRect b="23155" l="3123" r="5284" t="14933"/>
          <a:stretch/>
        </p:blipFill>
        <p:spPr>
          <a:xfrm>
            <a:off x="3135084" y="929601"/>
            <a:ext cx="2873733" cy="393018"/>
          </a:xfrm>
          <a:prstGeom prst="rect">
            <a:avLst/>
          </a:prstGeom>
          <a:noFill/>
          <a:ln>
            <a:noFill/>
          </a:ln>
        </p:spPr>
      </p:pic>
      <p:pic>
        <p:nvPicPr>
          <p:cNvPr id="206" name="Google Shape;206;p22"/>
          <p:cNvPicPr preferRelativeResize="0"/>
          <p:nvPr/>
        </p:nvPicPr>
        <p:blipFill rotWithShape="1">
          <a:blip r:embed="rId3">
            <a:alphaModFix/>
          </a:blip>
          <a:srcRect b="23155" l="3123" r="5284" t="14933"/>
          <a:stretch/>
        </p:blipFill>
        <p:spPr>
          <a:xfrm>
            <a:off x="6008792" y="929601"/>
            <a:ext cx="2873733" cy="393018"/>
          </a:xfrm>
          <a:prstGeom prst="rect">
            <a:avLst/>
          </a:prstGeom>
          <a:noFill/>
          <a:ln>
            <a:noFill/>
          </a:ln>
        </p:spPr>
      </p:pic>
      <p:pic>
        <p:nvPicPr>
          <p:cNvPr id="207" name="Google Shape;207;p22"/>
          <p:cNvPicPr preferRelativeResize="0"/>
          <p:nvPr/>
        </p:nvPicPr>
        <p:blipFill rotWithShape="1">
          <a:blip r:embed="rId4">
            <a:alphaModFix/>
          </a:blip>
          <a:srcRect b="0" l="23468" r="23206" t="9747"/>
          <a:stretch/>
        </p:blipFill>
        <p:spPr>
          <a:xfrm>
            <a:off x="261388" y="1989287"/>
            <a:ext cx="2873711" cy="2488862"/>
          </a:xfrm>
          <a:prstGeom prst="rect">
            <a:avLst/>
          </a:prstGeom>
          <a:noFill/>
          <a:ln>
            <a:noFill/>
          </a:ln>
        </p:spPr>
      </p:pic>
      <p:pic>
        <p:nvPicPr>
          <p:cNvPr id="208" name="Google Shape;208;p22"/>
          <p:cNvPicPr preferRelativeResize="0"/>
          <p:nvPr/>
        </p:nvPicPr>
        <p:blipFill rotWithShape="1">
          <a:blip r:embed="rId4">
            <a:alphaModFix/>
          </a:blip>
          <a:srcRect b="0" l="23468" r="23206" t="9747"/>
          <a:stretch/>
        </p:blipFill>
        <p:spPr>
          <a:xfrm>
            <a:off x="3135097" y="1989287"/>
            <a:ext cx="2873711" cy="2488862"/>
          </a:xfrm>
          <a:prstGeom prst="rect">
            <a:avLst/>
          </a:prstGeom>
          <a:noFill/>
          <a:ln>
            <a:noFill/>
          </a:ln>
        </p:spPr>
      </p:pic>
      <p:pic>
        <p:nvPicPr>
          <p:cNvPr id="209" name="Google Shape;209;p22"/>
          <p:cNvPicPr preferRelativeResize="0"/>
          <p:nvPr/>
        </p:nvPicPr>
        <p:blipFill rotWithShape="1">
          <a:blip r:embed="rId4">
            <a:alphaModFix/>
          </a:blip>
          <a:srcRect b="0" l="23468" r="23206" t="9747"/>
          <a:stretch/>
        </p:blipFill>
        <p:spPr>
          <a:xfrm>
            <a:off x="6008805" y="1989287"/>
            <a:ext cx="2873711" cy="2488862"/>
          </a:xfrm>
          <a:prstGeom prst="rect">
            <a:avLst/>
          </a:prstGeom>
          <a:noFill/>
          <a:ln>
            <a:noFill/>
          </a:ln>
        </p:spPr>
      </p:pic>
      <p:sp>
        <p:nvSpPr>
          <p:cNvPr id="210" name="Google Shape;210;p22"/>
          <p:cNvSpPr txBox="1"/>
          <p:nvPr>
            <p:ph idx="4294967295" type="title"/>
          </p:nvPr>
        </p:nvSpPr>
        <p:spPr>
          <a:xfrm>
            <a:off x="261375" y="210350"/>
            <a:ext cx="7038900" cy="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Composition of Filter</a:t>
            </a:r>
            <a:endParaRPr b="1"/>
          </a:p>
        </p:txBody>
      </p:sp>
      <p:sp>
        <p:nvSpPr>
          <p:cNvPr id="211" name="Google Shape;211;p22"/>
          <p:cNvSpPr/>
          <p:nvPr/>
        </p:nvSpPr>
        <p:spPr>
          <a:xfrm>
            <a:off x="3534100" y="1060550"/>
            <a:ext cx="2075700" cy="4542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3776000" y="1091150"/>
            <a:ext cx="15948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Cellulose Layer</a:t>
            </a:r>
            <a:endParaRPr>
              <a:latin typeface="Lato"/>
              <a:ea typeface="Lato"/>
              <a:cs typeface="Lato"/>
              <a:sym typeface="Lato"/>
            </a:endParaRPr>
          </a:p>
        </p:txBody>
      </p:sp>
      <p:sp>
        <p:nvSpPr>
          <p:cNvPr id="213" name="Google Shape;213;p22"/>
          <p:cNvSpPr/>
          <p:nvPr/>
        </p:nvSpPr>
        <p:spPr>
          <a:xfrm>
            <a:off x="5410300" y="2230088"/>
            <a:ext cx="1161600" cy="6147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txBox="1"/>
          <p:nvPr/>
        </p:nvSpPr>
        <p:spPr>
          <a:xfrm>
            <a:off x="5410300" y="2261888"/>
            <a:ext cx="11616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22222"/>
                </a:solidFill>
              </a:rPr>
              <a:t>H</a:t>
            </a:r>
            <a:r>
              <a:rPr baseline="-25000" lang="en" sz="1100">
                <a:solidFill>
                  <a:srgbClr val="222222"/>
                </a:solidFill>
              </a:rPr>
              <a:t>2</a:t>
            </a:r>
            <a:r>
              <a:rPr lang="en" sz="1200">
                <a:solidFill>
                  <a:srgbClr val="222222"/>
                </a:solidFill>
              </a:rPr>
              <a:t>O with contaminants</a:t>
            </a:r>
            <a:endParaRPr>
              <a:latin typeface="Lato"/>
              <a:ea typeface="Lato"/>
              <a:cs typeface="Lato"/>
              <a:sym typeface="Lato"/>
            </a:endParaRPr>
          </a:p>
        </p:txBody>
      </p:sp>
      <p:sp>
        <p:nvSpPr>
          <p:cNvPr id="215" name="Google Shape;215;p22"/>
          <p:cNvSpPr/>
          <p:nvPr/>
        </p:nvSpPr>
        <p:spPr>
          <a:xfrm>
            <a:off x="5281450" y="3752250"/>
            <a:ext cx="1419300" cy="6147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5281450" y="3784050"/>
            <a:ext cx="14193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22222"/>
                </a:solidFill>
              </a:rPr>
              <a:t>H</a:t>
            </a:r>
            <a:r>
              <a:rPr baseline="-25000" lang="en" sz="1100">
                <a:solidFill>
                  <a:srgbClr val="222222"/>
                </a:solidFill>
              </a:rPr>
              <a:t>2</a:t>
            </a:r>
            <a:r>
              <a:rPr lang="en" sz="1200">
                <a:solidFill>
                  <a:srgbClr val="222222"/>
                </a:solidFill>
              </a:rPr>
              <a:t>O with desired electrolytes</a:t>
            </a:r>
            <a:endParaRPr>
              <a:latin typeface="Lato"/>
              <a:ea typeface="Lato"/>
              <a:cs typeface="Lato"/>
              <a:sym typeface="Lato"/>
            </a:endParaRPr>
          </a:p>
        </p:txBody>
      </p:sp>
      <p:sp>
        <p:nvSpPr>
          <p:cNvPr id="217" name="Google Shape;217;p22"/>
          <p:cNvSpPr/>
          <p:nvPr/>
        </p:nvSpPr>
        <p:spPr>
          <a:xfrm rot="10800000">
            <a:off x="5771500" y="2946024"/>
            <a:ext cx="439200" cy="705000"/>
          </a:xfrm>
          <a:prstGeom prst="upArrow">
            <a:avLst>
              <a:gd fmla="val 33737" name="adj1"/>
              <a:gd fmla="val 70883" name="adj2"/>
            </a:avLst>
          </a:prstGeom>
          <a:solidFill>
            <a:srgbClr val="E06666"/>
          </a:solidFill>
          <a:ln cap="flat" cmpd="sng" w="381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nvSpPr>
        <p:spPr>
          <a:xfrm>
            <a:off x="5410300" y="4538675"/>
            <a:ext cx="3215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Models built using BioRender</a:t>
            </a:r>
            <a:endParaRPr>
              <a:solidFill>
                <a:srgbClr val="FFFFF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3"/>
          <p:cNvPicPr preferRelativeResize="0"/>
          <p:nvPr/>
        </p:nvPicPr>
        <p:blipFill rotWithShape="1">
          <a:blip r:embed="rId3">
            <a:alphaModFix/>
          </a:blip>
          <a:srcRect b="16834" l="0" r="0" t="19520"/>
          <a:stretch/>
        </p:blipFill>
        <p:spPr>
          <a:xfrm>
            <a:off x="1733325" y="1052275"/>
            <a:ext cx="5677325" cy="3613250"/>
          </a:xfrm>
          <a:prstGeom prst="rect">
            <a:avLst/>
          </a:prstGeom>
          <a:noFill/>
          <a:ln>
            <a:noFill/>
          </a:ln>
        </p:spPr>
      </p:pic>
      <p:sp>
        <p:nvSpPr>
          <p:cNvPr id="224" name="Google Shape;224;p23"/>
          <p:cNvSpPr txBox="1"/>
          <p:nvPr>
            <p:ph idx="4294967295" type="title"/>
          </p:nvPr>
        </p:nvSpPr>
        <p:spPr>
          <a:xfrm>
            <a:off x="290950" y="252825"/>
            <a:ext cx="7038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Membrane Protein Filter</a:t>
            </a:r>
            <a:endParaRPr b="1" sz="36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Tackling the Issue</a:t>
            </a:r>
            <a:endParaRPr b="1"/>
          </a:p>
        </p:txBody>
      </p:sp>
      <p:sp>
        <p:nvSpPr>
          <p:cNvPr id="230" name="Google Shape;230;p24"/>
          <p:cNvSpPr/>
          <p:nvPr/>
        </p:nvSpPr>
        <p:spPr>
          <a:xfrm>
            <a:off x="796400" y="2571750"/>
            <a:ext cx="1985700" cy="198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United Nations</a:t>
            </a:r>
            <a:endParaRPr b="1" sz="2400">
              <a:solidFill>
                <a:srgbClr val="FFFFFF"/>
              </a:solidFill>
            </a:endParaRPr>
          </a:p>
        </p:txBody>
      </p:sp>
      <p:sp>
        <p:nvSpPr>
          <p:cNvPr id="231" name="Google Shape;231;p24"/>
          <p:cNvSpPr/>
          <p:nvPr/>
        </p:nvSpPr>
        <p:spPr>
          <a:xfrm>
            <a:off x="2446400" y="1042975"/>
            <a:ext cx="2125500" cy="205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Rural Communities</a:t>
            </a:r>
            <a:endParaRPr b="1" sz="1600">
              <a:solidFill>
                <a:srgbClr val="FFFFFF"/>
              </a:solidFill>
            </a:endParaRPr>
          </a:p>
        </p:txBody>
      </p:sp>
      <p:sp>
        <p:nvSpPr>
          <p:cNvPr id="232" name="Google Shape;232;p24"/>
          <p:cNvSpPr/>
          <p:nvPr/>
        </p:nvSpPr>
        <p:spPr>
          <a:xfrm>
            <a:off x="4572000" y="2630325"/>
            <a:ext cx="1985700" cy="198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First World Retailers</a:t>
            </a:r>
            <a:endParaRPr b="1" sz="2000">
              <a:solidFill>
                <a:srgbClr val="FFFFFF"/>
              </a:solidFill>
            </a:endParaRPr>
          </a:p>
        </p:txBody>
      </p:sp>
      <p:sp>
        <p:nvSpPr>
          <p:cNvPr id="233" name="Google Shape;233;p24"/>
          <p:cNvSpPr/>
          <p:nvPr/>
        </p:nvSpPr>
        <p:spPr>
          <a:xfrm>
            <a:off x="6350700" y="1075225"/>
            <a:ext cx="1985700" cy="198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First World Consumers</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5"/>
          <p:cNvSpPr/>
          <p:nvPr/>
        </p:nvSpPr>
        <p:spPr>
          <a:xfrm>
            <a:off x="1265400" y="635300"/>
            <a:ext cx="1722300" cy="172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United Nations Basic Level Contract</a:t>
            </a:r>
            <a:endParaRPr b="1">
              <a:solidFill>
                <a:srgbClr val="FFFFFF"/>
              </a:solidFill>
            </a:endParaRPr>
          </a:p>
        </p:txBody>
      </p:sp>
      <p:sp>
        <p:nvSpPr>
          <p:cNvPr id="239" name="Google Shape;239;p25"/>
          <p:cNvSpPr/>
          <p:nvPr/>
        </p:nvSpPr>
        <p:spPr>
          <a:xfrm>
            <a:off x="1265400" y="2785900"/>
            <a:ext cx="1722300" cy="172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First World Retailers</a:t>
            </a:r>
            <a:endParaRPr b="1">
              <a:solidFill>
                <a:srgbClr val="FFFFFF"/>
              </a:solidFill>
            </a:endParaRPr>
          </a:p>
        </p:txBody>
      </p:sp>
      <p:sp>
        <p:nvSpPr>
          <p:cNvPr id="240" name="Google Shape;240;p25"/>
          <p:cNvSpPr/>
          <p:nvPr/>
        </p:nvSpPr>
        <p:spPr>
          <a:xfrm>
            <a:off x="3321075" y="655500"/>
            <a:ext cx="1722300" cy="385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United Nations Level 1 and 2 Contract &amp; First World Retailers</a:t>
            </a:r>
            <a:endParaRPr b="1">
              <a:solidFill>
                <a:srgbClr val="FFFFFF"/>
              </a:solidFill>
            </a:endParaRPr>
          </a:p>
        </p:txBody>
      </p:sp>
      <p:sp>
        <p:nvSpPr>
          <p:cNvPr id="241" name="Google Shape;241;p25"/>
          <p:cNvSpPr txBox="1"/>
          <p:nvPr/>
        </p:nvSpPr>
        <p:spPr>
          <a:xfrm>
            <a:off x="5148900" y="1702900"/>
            <a:ext cx="3864600" cy="15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EA9999"/>
                </a:solidFill>
                <a:latin typeface="Lato"/>
                <a:ea typeface="Lato"/>
                <a:cs typeface="Lato"/>
                <a:sym typeface="Lato"/>
              </a:rPr>
              <a:t>Sustainable Way</a:t>
            </a:r>
            <a:r>
              <a:rPr b="1" lang="en" sz="2200">
                <a:solidFill>
                  <a:srgbClr val="FFFFFF"/>
                </a:solidFill>
                <a:latin typeface="Lato"/>
                <a:ea typeface="Lato"/>
                <a:cs typeface="Lato"/>
                <a:sym typeface="Lato"/>
              </a:rPr>
              <a:t> to Empower </a:t>
            </a:r>
            <a:r>
              <a:rPr b="1" lang="en" sz="2200">
                <a:solidFill>
                  <a:srgbClr val="FFE599"/>
                </a:solidFill>
                <a:latin typeface="Lato"/>
                <a:ea typeface="Lato"/>
                <a:cs typeface="Lato"/>
                <a:sym typeface="Lato"/>
              </a:rPr>
              <a:t>Rural Communities</a:t>
            </a:r>
            <a:r>
              <a:rPr b="1" lang="en" sz="2200">
                <a:solidFill>
                  <a:srgbClr val="FFFFFF"/>
                </a:solidFill>
                <a:latin typeface="Lato"/>
                <a:ea typeface="Lato"/>
                <a:cs typeface="Lato"/>
                <a:sym typeface="Lato"/>
              </a:rPr>
              <a:t> </a:t>
            </a:r>
            <a:endParaRPr b="1" sz="2200">
              <a:solidFill>
                <a:srgbClr val="FFFFFF"/>
              </a:solidFill>
              <a:latin typeface="Lato"/>
              <a:ea typeface="Lato"/>
              <a:cs typeface="Lato"/>
              <a:sym typeface="Lato"/>
            </a:endParaRPr>
          </a:p>
          <a:p>
            <a:pPr indent="0" lvl="0" marL="0" rtl="0" algn="l">
              <a:spcBef>
                <a:spcPts val="0"/>
              </a:spcBef>
              <a:spcAft>
                <a:spcPts val="0"/>
              </a:spcAft>
              <a:buNone/>
            </a:pPr>
            <a:r>
              <a:rPr b="1" lang="en" sz="2200">
                <a:solidFill>
                  <a:srgbClr val="FFFFFF"/>
                </a:solidFill>
                <a:latin typeface="Lato"/>
                <a:ea typeface="Lato"/>
                <a:cs typeface="Lato"/>
                <a:sym typeface="Lato"/>
              </a:rPr>
              <a:t>Without the Access to </a:t>
            </a:r>
            <a:endParaRPr b="1" sz="2200">
              <a:solidFill>
                <a:srgbClr val="FFFFFF"/>
              </a:solidFill>
              <a:latin typeface="Lato"/>
              <a:ea typeface="Lato"/>
              <a:cs typeface="Lato"/>
              <a:sym typeface="Lato"/>
            </a:endParaRPr>
          </a:p>
          <a:p>
            <a:pPr indent="0" lvl="0" marL="0" rtl="0" algn="l">
              <a:spcBef>
                <a:spcPts val="0"/>
              </a:spcBef>
              <a:spcAft>
                <a:spcPts val="0"/>
              </a:spcAft>
              <a:buNone/>
            </a:pPr>
            <a:r>
              <a:rPr b="1" lang="en" sz="2200">
                <a:solidFill>
                  <a:srgbClr val="9FC5E8"/>
                </a:solidFill>
                <a:latin typeface="Lato"/>
                <a:ea typeface="Lato"/>
                <a:cs typeface="Lato"/>
                <a:sym typeface="Lato"/>
              </a:rPr>
              <a:t>Clean Water</a:t>
            </a:r>
            <a:endParaRPr b="1" sz="2200">
              <a:solidFill>
                <a:srgbClr val="9FC5E8"/>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txBox="1"/>
          <p:nvPr/>
        </p:nvSpPr>
        <p:spPr>
          <a:xfrm>
            <a:off x="686700" y="760275"/>
            <a:ext cx="38853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Lato"/>
                <a:ea typeface="Lato"/>
                <a:cs typeface="Lato"/>
                <a:sym typeface="Lato"/>
              </a:rPr>
              <a:t>Manufacturing Cost</a:t>
            </a:r>
            <a:endParaRPr b="1" sz="3000">
              <a:solidFill>
                <a:srgbClr val="FFFFFF"/>
              </a:solidFill>
              <a:latin typeface="Lato"/>
              <a:ea typeface="Lato"/>
              <a:cs typeface="Lato"/>
              <a:sym typeface="Lato"/>
            </a:endParaRPr>
          </a:p>
        </p:txBody>
      </p:sp>
      <p:sp>
        <p:nvSpPr>
          <p:cNvPr id="247" name="Google Shape;247;p26"/>
          <p:cNvSpPr txBox="1"/>
          <p:nvPr/>
        </p:nvSpPr>
        <p:spPr>
          <a:xfrm>
            <a:off x="809500" y="1026900"/>
            <a:ext cx="7632000" cy="11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Lato"/>
              <a:ea typeface="Lato"/>
              <a:cs typeface="Lato"/>
              <a:sym typeface="Lato"/>
            </a:endParaRPr>
          </a:p>
          <a:p>
            <a:pPr indent="0" lvl="0" marL="0" rtl="0" algn="ctr">
              <a:spcBef>
                <a:spcPts val="0"/>
              </a:spcBef>
              <a:spcAft>
                <a:spcPts val="0"/>
              </a:spcAft>
              <a:buNone/>
            </a:pPr>
            <a:r>
              <a:t/>
            </a:r>
            <a:endParaRPr sz="3000">
              <a:latin typeface="Lato"/>
              <a:ea typeface="Lato"/>
              <a:cs typeface="Lato"/>
              <a:sym typeface="Lato"/>
            </a:endParaRPr>
          </a:p>
        </p:txBody>
      </p:sp>
      <p:sp>
        <p:nvSpPr>
          <p:cNvPr id="248" name="Google Shape;248;p26"/>
          <p:cNvSpPr txBox="1"/>
          <p:nvPr>
            <p:ph type="title"/>
          </p:nvPr>
        </p:nvSpPr>
        <p:spPr>
          <a:xfrm>
            <a:off x="823850" y="16656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2.62 GBP</a:t>
            </a:r>
            <a:endParaRPr/>
          </a:p>
        </p:txBody>
      </p:sp>
      <p:sp>
        <p:nvSpPr>
          <p:cNvPr id="249" name="Google Shape;249;p26"/>
          <p:cNvSpPr txBox="1"/>
          <p:nvPr>
            <p:ph idx="1" type="body"/>
          </p:nvPr>
        </p:nvSpPr>
        <p:spPr>
          <a:xfrm>
            <a:off x="809500" y="3014874"/>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Per Meter Squared (Filter)</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7"/>
          <p:cNvSpPr txBox="1"/>
          <p:nvPr>
            <p:ph idx="4294967295" type="title"/>
          </p:nvPr>
        </p:nvSpPr>
        <p:spPr>
          <a:xfrm>
            <a:off x="576950" y="2389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Product Prototypes</a:t>
            </a:r>
            <a:endParaRPr b="1" sz="3600">
              <a:latin typeface="Proxima Nova"/>
              <a:ea typeface="Proxima Nova"/>
              <a:cs typeface="Proxima Nova"/>
              <a:sym typeface="Proxima Nova"/>
            </a:endParaRPr>
          </a:p>
        </p:txBody>
      </p:sp>
      <p:pic>
        <p:nvPicPr>
          <p:cNvPr id="255" name="Google Shape;255;p27"/>
          <p:cNvPicPr preferRelativeResize="0"/>
          <p:nvPr/>
        </p:nvPicPr>
        <p:blipFill>
          <a:blip r:embed="rId3">
            <a:alphaModFix/>
          </a:blip>
          <a:stretch>
            <a:fillRect/>
          </a:stretch>
        </p:blipFill>
        <p:spPr>
          <a:xfrm>
            <a:off x="810699" y="1231200"/>
            <a:ext cx="3530151" cy="3268502"/>
          </a:xfrm>
          <a:prstGeom prst="rect">
            <a:avLst/>
          </a:prstGeom>
          <a:noFill/>
          <a:ln>
            <a:noFill/>
          </a:ln>
        </p:spPr>
      </p:pic>
      <p:sp>
        <p:nvSpPr>
          <p:cNvPr id="256" name="Google Shape;256;p27"/>
          <p:cNvSpPr/>
          <p:nvPr/>
        </p:nvSpPr>
        <p:spPr>
          <a:xfrm>
            <a:off x="1857300" y="3882000"/>
            <a:ext cx="2730300" cy="617700"/>
          </a:xfrm>
          <a:prstGeom prst="round2DiagRect">
            <a:avLst>
              <a:gd fmla="val 50000" name="adj1"/>
              <a:gd fmla="val 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nvSpPr>
        <p:spPr>
          <a:xfrm>
            <a:off x="2043600" y="3910500"/>
            <a:ext cx="23577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Tap Water Filter</a:t>
            </a:r>
            <a:endParaRPr sz="2400">
              <a:latin typeface="Proxima Nova"/>
              <a:ea typeface="Proxima Nova"/>
              <a:cs typeface="Proxima Nova"/>
              <a:sym typeface="Proxima Nova"/>
            </a:endParaRPr>
          </a:p>
          <a:p>
            <a:pPr indent="0" lvl="0" marL="0" rtl="0" algn="ctr">
              <a:spcBef>
                <a:spcPts val="0"/>
              </a:spcBef>
              <a:spcAft>
                <a:spcPts val="0"/>
              </a:spcAft>
              <a:buNone/>
            </a:pPr>
            <a:r>
              <a:t/>
            </a:r>
            <a:endParaRPr sz="2400">
              <a:latin typeface="Proxima Nova"/>
              <a:ea typeface="Proxima Nova"/>
              <a:cs typeface="Proxima Nova"/>
              <a:sym typeface="Proxima Nova"/>
            </a:endParaRPr>
          </a:p>
        </p:txBody>
      </p:sp>
      <p:pic>
        <p:nvPicPr>
          <p:cNvPr id="258" name="Google Shape;258;p27"/>
          <p:cNvPicPr preferRelativeResize="0"/>
          <p:nvPr/>
        </p:nvPicPr>
        <p:blipFill rotWithShape="1">
          <a:blip r:embed="rId4">
            <a:alphaModFix/>
          </a:blip>
          <a:srcRect b="0" l="25212" r="18623" t="0"/>
          <a:stretch/>
        </p:blipFill>
        <p:spPr>
          <a:xfrm>
            <a:off x="4714950" y="1211550"/>
            <a:ext cx="3499369" cy="3240000"/>
          </a:xfrm>
          <a:prstGeom prst="rect">
            <a:avLst/>
          </a:prstGeom>
          <a:noFill/>
          <a:ln>
            <a:noFill/>
          </a:ln>
        </p:spPr>
      </p:pic>
      <p:sp>
        <p:nvSpPr>
          <p:cNvPr id="259" name="Google Shape;259;p27"/>
          <p:cNvSpPr txBox="1"/>
          <p:nvPr/>
        </p:nvSpPr>
        <p:spPr>
          <a:xfrm>
            <a:off x="4768375" y="833100"/>
            <a:ext cx="38952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3D Models built using Blender 2.80</a:t>
            </a:r>
            <a:endParaRPr sz="1800">
              <a:solidFill>
                <a:srgbClr val="FFFFFF"/>
              </a:solidFill>
              <a:latin typeface="Proxima Nova"/>
              <a:ea typeface="Proxima Nova"/>
              <a:cs typeface="Proxima Nova"/>
              <a:sym typeface="Proxima Nova"/>
            </a:endParaRPr>
          </a:p>
        </p:txBody>
      </p:sp>
      <p:sp>
        <p:nvSpPr>
          <p:cNvPr id="260" name="Google Shape;260;p27"/>
          <p:cNvSpPr/>
          <p:nvPr/>
        </p:nvSpPr>
        <p:spPr>
          <a:xfrm>
            <a:off x="4143000" y="2691600"/>
            <a:ext cx="858000" cy="358800"/>
          </a:xfrm>
          <a:prstGeom prst="rightArrow">
            <a:avLst>
              <a:gd fmla="val 50000" name="adj1"/>
              <a:gd fmla="val 5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000000"/>
              </a:highlight>
            </a:endParaRPr>
          </a:p>
        </p:txBody>
      </p:sp>
      <p:pic>
        <p:nvPicPr>
          <p:cNvPr id="261" name="Google Shape;261;p27"/>
          <p:cNvPicPr preferRelativeResize="0"/>
          <p:nvPr/>
        </p:nvPicPr>
        <p:blipFill rotWithShape="1">
          <a:blip r:embed="rId5">
            <a:alphaModFix/>
          </a:blip>
          <a:srcRect b="0" l="21111" r="30434" t="6733"/>
          <a:stretch/>
        </p:blipFill>
        <p:spPr>
          <a:xfrm>
            <a:off x="6766400" y="2601099"/>
            <a:ext cx="1797451" cy="1870101"/>
          </a:xfrm>
          <a:prstGeom prst="rect">
            <a:avLst/>
          </a:prstGeom>
          <a:noFill/>
          <a:ln>
            <a:noFill/>
          </a:ln>
        </p:spPr>
      </p:pic>
      <p:sp>
        <p:nvSpPr>
          <p:cNvPr id="262" name="Google Shape;262;p27"/>
          <p:cNvSpPr/>
          <p:nvPr/>
        </p:nvSpPr>
        <p:spPr>
          <a:xfrm>
            <a:off x="5984000" y="3853500"/>
            <a:ext cx="2805900" cy="617700"/>
          </a:xfrm>
          <a:prstGeom prst="round2DiagRect">
            <a:avLst>
              <a:gd fmla="val 50000" name="adj1"/>
              <a:gd fmla="val 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nvSpPr>
        <p:spPr>
          <a:xfrm>
            <a:off x="6134450" y="3882000"/>
            <a:ext cx="2429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Jug Water Filter</a:t>
            </a:r>
            <a:endParaRPr sz="2400">
              <a:latin typeface="Proxima Nova"/>
              <a:ea typeface="Proxima Nova"/>
              <a:cs typeface="Proxima Nova"/>
              <a:sym typeface="Proxima Nova"/>
            </a:endParaRPr>
          </a:p>
        </p:txBody>
      </p:sp>
      <p:sp>
        <p:nvSpPr>
          <p:cNvPr id="264" name="Google Shape;264;p27"/>
          <p:cNvSpPr txBox="1"/>
          <p:nvPr/>
        </p:nvSpPr>
        <p:spPr>
          <a:xfrm>
            <a:off x="4574000" y="4471200"/>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UN:   2 GBP Retail</a:t>
            </a:r>
            <a:endParaRPr>
              <a:solidFill>
                <a:srgbClr val="FFFFFF"/>
              </a:solidFill>
              <a:latin typeface="Lato"/>
              <a:ea typeface="Lato"/>
              <a:cs typeface="Lato"/>
              <a:sym typeface="Lato"/>
            </a:endParaRPr>
          </a:p>
        </p:txBody>
      </p:sp>
      <p:sp>
        <p:nvSpPr>
          <p:cNvPr id="265" name="Google Shape;265;p27"/>
          <p:cNvSpPr txBox="1"/>
          <p:nvPr/>
        </p:nvSpPr>
        <p:spPr>
          <a:xfrm>
            <a:off x="6227725" y="4471200"/>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pic>
        <p:nvPicPr>
          <p:cNvPr id="266" name="Google Shape;266;p27"/>
          <p:cNvPicPr preferRelativeResize="0"/>
          <p:nvPr/>
        </p:nvPicPr>
        <p:blipFill>
          <a:blip r:embed="rId6">
            <a:alphaModFix/>
          </a:blip>
          <a:stretch>
            <a:fillRect/>
          </a:stretch>
        </p:blipFill>
        <p:spPr>
          <a:xfrm>
            <a:off x="408000" y="3050400"/>
            <a:ext cx="1449300" cy="1449300"/>
          </a:xfrm>
          <a:prstGeom prst="rect">
            <a:avLst/>
          </a:prstGeom>
          <a:noFill/>
          <a:ln>
            <a:noFill/>
          </a:ln>
        </p:spPr>
      </p:pic>
      <p:sp>
        <p:nvSpPr>
          <p:cNvPr id="267" name="Google Shape;267;p27"/>
          <p:cNvSpPr txBox="1"/>
          <p:nvPr/>
        </p:nvSpPr>
        <p:spPr>
          <a:xfrm>
            <a:off x="7204225" y="4471200"/>
            <a:ext cx="1359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10 GBP Retail</a:t>
            </a:r>
            <a:endParaRPr>
              <a:solidFill>
                <a:srgbClr val="FFFFFF"/>
              </a:solidFill>
              <a:latin typeface="Lato"/>
              <a:ea typeface="Lato"/>
              <a:cs typeface="Lato"/>
              <a:sym typeface="Lato"/>
            </a:endParaRPr>
          </a:p>
        </p:txBody>
      </p:sp>
      <p:sp>
        <p:nvSpPr>
          <p:cNvPr id="268" name="Google Shape;268;p27"/>
          <p:cNvSpPr txBox="1"/>
          <p:nvPr/>
        </p:nvSpPr>
        <p:spPr>
          <a:xfrm>
            <a:off x="1233475" y="4510025"/>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0.5 GBP Retail</a:t>
            </a:r>
            <a:endParaRPr>
              <a:solidFill>
                <a:srgbClr val="FFFFFF"/>
              </a:solidFill>
              <a:latin typeface="Lato"/>
              <a:ea typeface="Lato"/>
              <a:cs typeface="Lato"/>
              <a:sym typeface="Lato"/>
            </a:endParaRPr>
          </a:p>
        </p:txBody>
      </p:sp>
      <p:sp>
        <p:nvSpPr>
          <p:cNvPr id="269" name="Google Shape;269;p27"/>
          <p:cNvSpPr txBox="1"/>
          <p:nvPr/>
        </p:nvSpPr>
        <p:spPr>
          <a:xfrm>
            <a:off x="338150" y="4501625"/>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 </a:t>
            </a:r>
            <a:endParaRPr>
              <a:solidFill>
                <a:srgbClr val="FFFFFF"/>
              </a:solidFill>
              <a:latin typeface="Lato"/>
              <a:ea typeface="Lato"/>
              <a:cs typeface="Lato"/>
              <a:sym typeface="Lato"/>
            </a:endParaRPr>
          </a:p>
        </p:txBody>
      </p:sp>
      <p:sp>
        <p:nvSpPr>
          <p:cNvPr id="270" name="Google Shape;270;p27"/>
          <p:cNvSpPr txBox="1"/>
          <p:nvPr/>
        </p:nvSpPr>
        <p:spPr>
          <a:xfrm>
            <a:off x="2537225" y="4471200"/>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 </a:t>
            </a:r>
            <a:endParaRPr>
              <a:solidFill>
                <a:srgbClr val="FFFFFF"/>
              </a:solidFill>
              <a:latin typeface="Lato"/>
              <a:ea typeface="Lato"/>
              <a:cs typeface="Lato"/>
              <a:sym typeface="Lato"/>
            </a:endParaRPr>
          </a:p>
        </p:txBody>
      </p:sp>
      <p:sp>
        <p:nvSpPr>
          <p:cNvPr id="271" name="Google Shape;271;p27"/>
          <p:cNvSpPr txBox="1"/>
          <p:nvPr/>
        </p:nvSpPr>
        <p:spPr>
          <a:xfrm>
            <a:off x="3409488" y="4510025"/>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5 GBP Retail</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Competition</a:t>
            </a:r>
            <a:endParaRPr b="1" sz="3600">
              <a:latin typeface="Proxima Nova"/>
              <a:ea typeface="Proxima Nova"/>
              <a:cs typeface="Proxima Nova"/>
              <a:sym typeface="Proxima Nova"/>
            </a:endParaRPr>
          </a:p>
        </p:txBody>
      </p:sp>
      <p:sp>
        <p:nvSpPr>
          <p:cNvPr id="277" name="Google Shape;277;p28"/>
          <p:cNvSpPr txBox="1"/>
          <p:nvPr>
            <p:ph idx="1" type="body"/>
          </p:nvPr>
        </p:nvSpPr>
        <p:spPr>
          <a:xfrm>
            <a:off x="1297500" y="1338950"/>
            <a:ext cx="3515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LifeStraw</a:t>
            </a:r>
            <a:endParaRPr b="1" sz="1800"/>
          </a:p>
          <a:p>
            <a:pPr indent="-342900" lvl="0" marL="457200" rtl="0" algn="l">
              <a:spcBef>
                <a:spcPts val="1600"/>
              </a:spcBef>
              <a:spcAft>
                <a:spcPts val="0"/>
              </a:spcAft>
              <a:buSzPts val="1800"/>
              <a:buChar char="-"/>
            </a:pPr>
            <a:r>
              <a:rPr b="1" lang="en" sz="1800"/>
              <a:t>Only a one-step filtration</a:t>
            </a:r>
            <a:endParaRPr b="1" sz="1800"/>
          </a:p>
          <a:p>
            <a:pPr indent="-342900" lvl="0" marL="457200" rtl="0" algn="l">
              <a:spcBef>
                <a:spcPts val="0"/>
              </a:spcBef>
              <a:spcAft>
                <a:spcPts val="0"/>
              </a:spcAft>
              <a:buSzPts val="1800"/>
              <a:buChar char="-"/>
            </a:pPr>
            <a:r>
              <a:rPr b="1" lang="en" sz="1800"/>
              <a:t>Cost of product is high</a:t>
            </a:r>
            <a:endParaRPr b="1" sz="1800"/>
          </a:p>
        </p:txBody>
      </p:sp>
      <p:sp>
        <p:nvSpPr>
          <p:cNvPr id="278" name="Google Shape;278;p28"/>
          <p:cNvSpPr txBox="1"/>
          <p:nvPr>
            <p:ph idx="2" type="body"/>
          </p:nvPr>
        </p:nvSpPr>
        <p:spPr>
          <a:xfrm>
            <a:off x="4933221" y="13389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NXFiltration</a:t>
            </a:r>
            <a:endParaRPr b="1" sz="1800"/>
          </a:p>
          <a:p>
            <a:pPr indent="-342900" lvl="0" marL="457200" rtl="0" algn="l">
              <a:spcBef>
                <a:spcPts val="1600"/>
              </a:spcBef>
              <a:spcAft>
                <a:spcPts val="0"/>
              </a:spcAft>
              <a:buSzPts val="1800"/>
              <a:buChar char="-"/>
            </a:pPr>
            <a:r>
              <a:rPr b="1" lang="en" sz="1800"/>
              <a:t>Filters out electrolytes and only pure water is left</a:t>
            </a:r>
            <a:endParaRPr b="1" sz="1800"/>
          </a:p>
          <a:p>
            <a:pPr indent="0" lvl="0" marL="0" rtl="0" algn="l">
              <a:spcBef>
                <a:spcPts val="1600"/>
              </a:spcBef>
              <a:spcAft>
                <a:spcPts val="1600"/>
              </a:spcAft>
              <a:buNone/>
            </a:pPr>
            <a:r>
              <a:t/>
            </a:r>
            <a:endParaRPr b="1" sz="1800"/>
          </a:p>
        </p:txBody>
      </p:sp>
      <p:pic>
        <p:nvPicPr>
          <p:cNvPr id="279" name="Google Shape;279;p28"/>
          <p:cNvPicPr preferRelativeResize="0"/>
          <p:nvPr/>
        </p:nvPicPr>
        <p:blipFill>
          <a:blip r:embed="rId3">
            <a:alphaModFix/>
          </a:blip>
          <a:stretch>
            <a:fillRect/>
          </a:stretch>
        </p:blipFill>
        <p:spPr>
          <a:xfrm>
            <a:off x="2107100" y="2712950"/>
            <a:ext cx="1562149" cy="506051"/>
          </a:xfrm>
          <a:prstGeom prst="rect">
            <a:avLst/>
          </a:prstGeom>
          <a:noFill/>
          <a:ln>
            <a:noFill/>
          </a:ln>
        </p:spPr>
      </p:pic>
      <p:pic>
        <p:nvPicPr>
          <p:cNvPr id="280" name="Google Shape;280;p28"/>
          <p:cNvPicPr preferRelativeResize="0"/>
          <p:nvPr/>
        </p:nvPicPr>
        <p:blipFill>
          <a:blip r:embed="rId4">
            <a:alphaModFix/>
          </a:blip>
          <a:stretch>
            <a:fillRect/>
          </a:stretch>
        </p:blipFill>
        <p:spPr>
          <a:xfrm>
            <a:off x="2107102" y="3219001"/>
            <a:ext cx="1562138" cy="1591950"/>
          </a:xfrm>
          <a:prstGeom prst="rect">
            <a:avLst/>
          </a:prstGeom>
          <a:noFill/>
          <a:ln>
            <a:noFill/>
          </a:ln>
        </p:spPr>
      </p:pic>
      <p:pic>
        <p:nvPicPr>
          <p:cNvPr id="281" name="Google Shape;281;p28"/>
          <p:cNvPicPr preferRelativeResize="0"/>
          <p:nvPr/>
        </p:nvPicPr>
        <p:blipFill>
          <a:blip r:embed="rId5">
            <a:alphaModFix/>
          </a:blip>
          <a:stretch>
            <a:fillRect/>
          </a:stretch>
        </p:blipFill>
        <p:spPr>
          <a:xfrm>
            <a:off x="5458725" y="3754000"/>
            <a:ext cx="3309150" cy="1056950"/>
          </a:xfrm>
          <a:prstGeom prst="rect">
            <a:avLst/>
          </a:prstGeom>
          <a:noFill/>
          <a:ln>
            <a:noFill/>
          </a:ln>
        </p:spPr>
      </p:pic>
      <p:cxnSp>
        <p:nvCxnSpPr>
          <p:cNvPr id="282" name="Google Shape;282;p28"/>
          <p:cNvCxnSpPr/>
          <p:nvPr/>
        </p:nvCxnSpPr>
        <p:spPr>
          <a:xfrm>
            <a:off x="4816950" y="1307850"/>
            <a:ext cx="0" cy="3503100"/>
          </a:xfrm>
          <a:prstGeom prst="straightConnector1">
            <a:avLst/>
          </a:prstGeom>
          <a:noFill/>
          <a:ln cap="flat" cmpd="sng" w="9525">
            <a:solidFill>
              <a:schemeClr val="dk2"/>
            </a:solidFill>
            <a:prstDash val="solid"/>
            <a:round/>
            <a:headEnd len="med" w="med" type="none"/>
            <a:tailEnd len="med" w="med" type="none"/>
          </a:ln>
        </p:spPr>
      </p:cxnSp>
      <p:pic>
        <p:nvPicPr>
          <p:cNvPr id="283" name="Google Shape;283;p28"/>
          <p:cNvPicPr preferRelativeResize="0"/>
          <p:nvPr/>
        </p:nvPicPr>
        <p:blipFill>
          <a:blip r:embed="rId6">
            <a:alphaModFix/>
          </a:blip>
          <a:stretch>
            <a:fillRect/>
          </a:stretch>
        </p:blipFill>
        <p:spPr>
          <a:xfrm>
            <a:off x="6159550" y="2839900"/>
            <a:ext cx="1906040"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29"/>
          <p:cNvPicPr preferRelativeResize="0"/>
          <p:nvPr/>
        </p:nvPicPr>
        <p:blipFill>
          <a:blip r:embed="rId3">
            <a:alphaModFix/>
          </a:blip>
          <a:stretch>
            <a:fillRect/>
          </a:stretch>
        </p:blipFill>
        <p:spPr>
          <a:xfrm>
            <a:off x="-169712" y="50724"/>
            <a:ext cx="9973324" cy="509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References</a:t>
            </a:r>
            <a:endParaRPr b="1" sz="3600">
              <a:latin typeface="Proxima Nova"/>
              <a:ea typeface="Proxima Nova"/>
              <a:cs typeface="Proxima Nova"/>
              <a:sym typeface="Proxima Nova"/>
            </a:endParaRPr>
          </a:p>
        </p:txBody>
      </p:sp>
      <p:sp>
        <p:nvSpPr>
          <p:cNvPr id="296" name="Google Shape;296;p30"/>
          <p:cNvSpPr txBox="1"/>
          <p:nvPr>
            <p:ph idx="1" type="body"/>
          </p:nvPr>
        </p:nvSpPr>
        <p:spPr>
          <a:xfrm>
            <a:off x="800550" y="1307850"/>
            <a:ext cx="8032800" cy="3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3"/>
              </a:rPr>
              <a:t>https://www.ncbi.nlm.nih.gov/pmc/articles/PMC4544834/</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4"/>
              </a:rPr>
              <a:t>https://www.ncbi.nlm.nih.gov/pmc/articles/PMC3140680/</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5"/>
              </a:rPr>
              <a:t>https://www.sciencedirect.com/science/article/pii/S0376738819305290</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6"/>
              </a:rPr>
              <a:t>https://uknowledge.uky.edu/cgi/viewcontent.cgi?article=1096&amp;context=cme_etds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7"/>
              </a:rPr>
              <a:t>https://www.embl.de/pepcore/pepcore_services/protein_purification/extraction_clarification/lysis_buffer_additives/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8"/>
              </a:rPr>
              <a:t>https://bitesizebio.com/9107/how-to-lyse-cells-for-protein-extraction/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9"/>
              </a:rPr>
              <a:t>https://www.nxfiltration.com/products/nanofiltration/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0"/>
              </a:rPr>
              <a:t>https://www.elisagenie.com/blog/ripa-recipe-cell-lysis-buffer/</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1"/>
              </a:rPr>
              <a:t>https://app.biorender.com/gallery/illustrations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2"/>
              </a:rPr>
              <a:t>https://www.nature.com/articles/srep45089</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3"/>
              </a:rPr>
              <a:t>https://www.nature.com/articles/srep19893</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4"/>
              </a:rPr>
              <a:t>https://www.sciencedirect.com/book/9780128139264/nanoscale-materials-in-water-purification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5"/>
              </a:rPr>
              <a:t>https://www.energy.gov/science/bes/articles/filtering-water-better-nature</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6"/>
              </a:rPr>
              <a:t>https://www.unicefusa.org/three-stories-about-how-clean-water-saves-kids-lives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7"/>
              </a:rPr>
              <a:t>https://www.nxfiltration.com/products/</a:t>
            </a:r>
            <a:endParaRPr sz="11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8"/>
              </a:rPr>
              <a:t>http://news.bbc.co.uk/media/images/46424000/jpg/_46424101_dirty_water766.jpg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u="sng">
                <a:solidFill>
                  <a:srgbClr val="FFFFFF"/>
                </a:solidFill>
                <a:latin typeface="Proxima Nova"/>
                <a:ea typeface="Proxima Nova"/>
                <a:cs typeface="Proxima Nova"/>
                <a:sym typeface="Proxima Nova"/>
                <a:hlinkClick r:id="rId19"/>
              </a:rPr>
              <a:t>https://www.happinessishomemade.net/wp-content/uploads/2015/07/Drink-Water.jpg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u="sng">
                <a:solidFill>
                  <a:srgbClr val="FFFFFF"/>
                </a:solidFill>
                <a:latin typeface="Proxima Nova"/>
                <a:ea typeface="Proxima Nova"/>
                <a:cs typeface="Proxima Nova"/>
                <a:sym typeface="Proxima Nova"/>
                <a:hlinkClick r:id="rId20"/>
              </a:rPr>
              <a:t>https://alivenewspaper.com/wp-content/uploads/2018/04/Cases-of-Unsafe-Drinking-Water-in-the-US-Already-in-2018.jpg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160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1475775"/>
            <a:ext cx="62415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Proxima Nova"/>
                <a:ea typeface="Proxima Nova"/>
                <a:cs typeface="Proxima Nova"/>
                <a:sym typeface="Proxima Nova"/>
              </a:rPr>
              <a:t>&gt; 1 Billion People</a:t>
            </a:r>
            <a:endParaRPr b="1" sz="6000">
              <a:latin typeface="Proxima Nova"/>
              <a:ea typeface="Proxima Nova"/>
              <a:cs typeface="Proxima Nova"/>
              <a:sym typeface="Proxima Nova"/>
            </a:endParaRPr>
          </a:p>
        </p:txBody>
      </p:sp>
      <p:sp>
        <p:nvSpPr>
          <p:cNvPr id="141" name="Google Shape;141;p14"/>
          <p:cNvSpPr txBox="1"/>
          <p:nvPr>
            <p:ph idx="1" type="body"/>
          </p:nvPr>
        </p:nvSpPr>
        <p:spPr>
          <a:xfrm>
            <a:off x="823850" y="2571749"/>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Lack Access to </a:t>
            </a:r>
            <a:endParaRPr sz="3000"/>
          </a:p>
          <a:p>
            <a:pPr indent="0" lvl="0" marL="0" rtl="0" algn="l">
              <a:spcBef>
                <a:spcPts val="1600"/>
              </a:spcBef>
              <a:spcAft>
                <a:spcPts val="1600"/>
              </a:spcAft>
              <a:buNone/>
            </a:pPr>
            <a:r>
              <a:rPr lang="en" sz="3000"/>
              <a:t>Potable Water Today</a:t>
            </a:r>
            <a:endParaRPr sz="3000"/>
          </a:p>
        </p:txBody>
      </p:sp>
    </p:spTree>
  </p:cSld>
  <p:clrMapOvr>
    <a:masterClrMapping/>
  </p:clrMapOvr>
  <mc:AlternateContent>
    <mc:Choice Requires="p14">
      <p:transition p14:dur="0">
        <p:push dir="r"/>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nvSpPr>
        <p:spPr>
          <a:xfrm>
            <a:off x="194975" y="492075"/>
            <a:ext cx="3936600" cy="3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47" name="Google Shape;147;p15"/>
          <p:cNvPicPr preferRelativeResize="0"/>
          <p:nvPr/>
        </p:nvPicPr>
        <p:blipFill>
          <a:blip r:embed="rId3">
            <a:alphaModFix/>
          </a:blip>
          <a:stretch>
            <a:fillRect/>
          </a:stretch>
        </p:blipFill>
        <p:spPr>
          <a:xfrm>
            <a:off x="740487" y="1122127"/>
            <a:ext cx="7663024" cy="3477850"/>
          </a:xfrm>
          <a:prstGeom prst="rect">
            <a:avLst/>
          </a:prstGeom>
          <a:noFill/>
          <a:ln>
            <a:noFill/>
          </a:ln>
        </p:spPr>
      </p:pic>
      <p:sp>
        <p:nvSpPr>
          <p:cNvPr id="148" name="Google Shape;148;p15"/>
          <p:cNvSpPr txBox="1"/>
          <p:nvPr/>
        </p:nvSpPr>
        <p:spPr>
          <a:xfrm>
            <a:off x="465275" y="250675"/>
            <a:ext cx="42057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Rhoda’s Story</a:t>
            </a:r>
            <a:endParaRPr b="1" sz="3600">
              <a:solidFill>
                <a:srgbClr val="FFFFFF"/>
              </a:solidFill>
              <a:latin typeface="Proxima Nova"/>
              <a:ea typeface="Proxima Nova"/>
              <a:cs typeface="Proxima Nova"/>
              <a:sym typeface="Proxima Nova"/>
            </a:endParaRPr>
          </a:p>
        </p:txBody>
      </p:sp>
    </p:spTree>
  </p:cSld>
  <p:clrMapOvr>
    <a:masterClrMapping/>
  </p:clrMapOvr>
  <mc:AlternateContent>
    <mc:Choice Requires="p14">
      <p:transition p14:dur="0">
        <p:push dir="r"/>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nvSpPr>
        <p:spPr>
          <a:xfrm>
            <a:off x="421350" y="4122200"/>
            <a:ext cx="31770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6"/>
          <p:cNvPicPr preferRelativeResize="0"/>
          <p:nvPr/>
        </p:nvPicPr>
        <p:blipFill>
          <a:blip r:embed="rId3">
            <a:alphaModFix/>
          </a:blip>
          <a:stretch>
            <a:fillRect/>
          </a:stretch>
        </p:blipFill>
        <p:spPr>
          <a:xfrm>
            <a:off x="5863275" y="2946925"/>
            <a:ext cx="2637876" cy="1758575"/>
          </a:xfrm>
          <a:prstGeom prst="rect">
            <a:avLst/>
          </a:prstGeom>
          <a:noFill/>
          <a:ln>
            <a:noFill/>
          </a:ln>
        </p:spPr>
      </p:pic>
      <p:pic>
        <p:nvPicPr>
          <p:cNvPr id="155" name="Google Shape;155;p16"/>
          <p:cNvPicPr preferRelativeResize="0"/>
          <p:nvPr/>
        </p:nvPicPr>
        <p:blipFill>
          <a:blip r:embed="rId4">
            <a:alphaModFix/>
          </a:blip>
          <a:stretch>
            <a:fillRect/>
          </a:stretch>
        </p:blipFill>
        <p:spPr>
          <a:xfrm>
            <a:off x="3415900" y="1375449"/>
            <a:ext cx="3584501" cy="2392624"/>
          </a:xfrm>
          <a:prstGeom prst="rect">
            <a:avLst/>
          </a:prstGeom>
          <a:noFill/>
          <a:ln>
            <a:noFill/>
          </a:ln>
        </p:spPr>
      </p:pic>
      <p:pic>
        <p:nvPicPr>
          <p:cNvPr id="156" name="Google Shape;156;p16"/>
          <p:cNvPicPr preferRelativeResize="0"/>
          <p:nvPr/>
        </p:nvPicPr>
        <p:blipFill>
          <a:blip r:embed="rId5">
            <a:alphaModFix/>
          </a:blip>
          <a:stretch>
            <a:fillRect/>
          </a:stretch>
        </p:blipFill>
        <p:spPr>
          <a:xfrm>
            <a:off x="892150" y="2415025"/>
            <a:ext cx="3433474" cy="2290474"/>
          </a:xfrm>
          <a:prstGeom prst="rect">
            <a:avLst/>
          </a:prstGeom>
          <a:noFill/>
          <a:ln>
            <a:noFill/>
          </a:ln>
        </p:spPr>
      </p:pic>
      <p:sp>
        <p:nvSpPr>
          <p:cNvPr id="157" name="Google Shape;157;p16"/>
          <p:cNvSpPr txBox="1"/>
          <p:nvPr/>
        </p:nvSpPr>
        <p:spPr>
          <a:xfrm>
            <a:off x="278550" y="242875"/>
            <a:ext cx="8586900" cy="4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FFFFFF"/>
                </a:solidFill>
                <a:latin typeface="Lato"/>
                <a:ea typeface="Lato"/>
                <a:cs typeface="Lato"/>
                <a:sym typeface="Lato"/>
              </a:rPr>
              <a:t>“Sometimes, you could see the </a:t>
            </a:r>
            <a:r>
              <a:rPr b="1" lang="en" sz="1600" u="sng">
                <a:solidFill>
                  <a:srgbClr val="FFFFFF"/>
                </a:solidFill>
                <a:latin typeface="Lato"/>
                <a:ea typeface="Lato"/>
                <a:cs typeface="Lato"/>
                <a:sym typeface="Lato"/>
              </a:rPr>
              <a:t>germs</a:t>
            </a:r>
            <a:r>
              <a:rPr lang="en" sz="1600">
                <a:solidFill>
                  <a:srgbClr val="FFFFFF"/>
                </a:solidFill>
                <a:latin typeface="Lato"/>
                <a:ea typeface="Lato"/>
                <a:cs typeface="Lato"/>
                <a:sym typeface="Lato"/>
              </a:rPr>
              <a:t> with your own eyes. </a:t>
            </a:r>
            <a:endParaRPr sz="1600">
              <a:solidFill>
                <a:srgbClr val="FFFFFF"/>
              </a:solidFill>
              <a:latin typeface="Lato"/>
              <a:ea typeface="Lato"/>
              <a:cs typeface="Lato"/>
              <a:sym typeface="Lato"/>
            </a:endParaRPr>
          </a:p>
          <a:p>
            <a:pPr indent="0" lvl="0" marL="0" rtl="0" algn="just">
              <a:spcBef>
                <a:spcPts val="0"/>
              </a:spcBef>
              <a:spcAft>
                <a:spcPts val="0"/>
              </a:spcAft>
              <a:buNone/>
            </a:pPr>
            <a:r>
              <a:rPr lang="en" sz="1600">
                <a:solidFill>
                  <a:srgbClr val="FFFFFF"/>
                </a:solidFill>
                <a:latin typeface="Lato"/>
                <a:ea typeface="Lato"/>
                <a:cs typeface="Lato"/>
                <a:sym typeface="Lato"/>
              </a:rPr>
              <a:t>We were supposed to add chemicals to clean it, but we were so </a:t>
            </a:r>
            <a:r>
              <a:rPr b="1" lang="en" sz="1600" u="sng">
                <a:solidFill>
                  <a:srgbClr val="FFFFFF"/>
                </a:solidFill>
                <a:latin typeface="Lato"/>
                <a:ea typeface="Lato"/>
                <a:cs typeface="Lato"/>
                <a:sym typeface="Lato"/>
              </a:rPr>
              <a:t>poor</a:t>
            </a:r>
            <a:r>
              <a:rPr lang="en" sz="1600">
                <a:solidFill>
                  <a:srgbClr val="FFFFFF"/>
                </a:solidFill>
                <a:latin typeface="Lato"/>
                <a:ea typeface="Lato"/>
                <a:cs typeface="Lato"/>
                <a:sym typeface="Lato"/>
              </a:rPr>
              <a:t>, we couldn’t afford them. </a:t>
            </a:r>
            <a:endParaRPr sz="1600">
              <a:solidFill>
                <a:srgbClr val="FFFFFF"/>
              </a:solidFill>
              <a:latin typeface="Lato"/>
              <a:ea typeface="Lato"/>
              <a:cs typeface="Lato"/>
              <a:sym typeface="Lato"/>
            </a:endParaRPr>
          </a:p>
          <a:p>
            <a:pPr indent="0" lvl="0" marL="0" rtl="0" algn="just">
              <a:spcBef>
                <a:spcPts val="0"/>
              </a:spcBef>
              <a:spcAft>
                <a:spcPts val="0"/>
              </a:spcAft>
              <a:buNone/>
            </a:pPr>
            <a:r>
              <a:rPr lang="en" sz="1600">
                <a:solidFill>
                  <a:srgbClr val="FFFFFF"/>
                </a:solidFill>
                <a:latin typeface="Lato"/>
                <a:ea typeface="Lato"/>
                <a:cs typeface="Lato"/>
                <a:sym typeface="Lato"/>
              </a:rPr>
              <a:t>People were getting </a:t>
            </a:r>
            <a:r>
              <a:rPr b="1" lang="en" sz="1600" u="sng">
                <a:solidFill>
                  <a:srgbClr val="FFFFFF"/>
                </a:solidFill>
                <a:latin typeface="Lato"/>
                <a:ea typeface="Lato"/>
                <a:cs typeface="Lato"/>
                <a:sym typeface="Lato"/>
              </a:rPr>
              <a:t>diarrhea</a:t>
            </a:r>
            <a:r>
              <a:rPr lang="en" sz="1600">
                <a:solidFill>
                  <a:srgbClr val="FFFFFF"/>
                </a:solidFill>
                <a:latin typeface="Lato"/>
                <a:ea typeface="Lato"/>
                <a:cs typeface="Lato"/>
                <a:sym typeface="Lato"/>
              </a:rPr>
              <a:t>, </a:t>
            </a:r>
            <a:r>
              <a:rPr b="1" lang="en" sz="1600" u="sng">
                <a:solidFill>
                  <a:srgbClr val="FFFFFF"/>
                </a:solidFill>
                <a:latin typeface="Lato"/>
                <a:ea typeface="Lato"/>
                <a:cs typeface="Lato"/>
                <a:sym typeface="Lato"/>
              </a:rPr>
              <a:t>dysentery</a:t>
            </a:r>
            <a:r>
              <a:rPr lang="en" sz="1600">
                <a:solidFill>
                  <a:srgbClr val="FFFFFF"/>
                </a:solidFill>
                <a:latin typeface="Lato"/>
                <a:ea typeface="Lato"/>
                <a:cs typeface="Lato"/>
                <a:sym typeface="Lato"/>
              </a:rPr>
              <a:t>, and even </a:t>
            </a:r>
            <a:r>
              <a:rPr b="1" lang="en" sz="1600" u="sng">
                <a:solidFill>
                  <a:srgbClr val="FFFFFF"/>
                </a:solidFill>
                <a:latin typeface="Lato"/>
                <a:ea typeface="Lato"/>
                <a:cs typeface="Lato"/>
                <a:sym typeface="Lato"/>
              </a:rPr>
              <a:t>cholera</a:t>
            </a:r>
            <a:r>
              <a:rPr lang="en" sz="1600">
                <a:solidFill>
                  <a:srgbClr val="FFFFFF"/>
                </a:solidFill>
                <a:latin typeface="Lato"/>
                <a:ea typeface="Lato"/>
                <a:cs typeface="Lato"/>
                <a:sym typeface="Lato"/>
              </a:rPr>
              <a:t>.” 	</a:t>
            </a:r>
            <a:endParaRPr sz="1600">
              <a:solidFill>
                <a:srgbClr val="FFFFFF"/>
              </a:solidFill>
              <a:latin typeface="Lato"/>
              <a:ea typeface="Lato"/>
              <a:cs typeface="Lato"/>
              <a:sym typeface="Lato"/>
            </a:endParaRPr>
          </a:p>
          <a:p>
            <a:pPr indent="0" lvl="0" marL="0" rtl="0" algn="r">
              <a:spcBef>
                <a:spcPts val="0"/>
              </a:spcBef>
              <a:spcAft>
                <a:spcPts val="0"/>
              </a:spcAft>
              <a:buNone/>
            </a:pPr>
            <a:r>
              <a:rPr lang="en" sz="1600">
                <a:solidFill>
                  <a:srgbClr val="FFFFFF"/>
                </a:solidFill>
                <a:latin typeface="Lato"/>
                <a:ea typeface="Lato"/>
                <a:cs typeface="Lato"/>
                <a:sym typeface="Lato"/>
              </a:rPr>
              <a:t>- Rhoda </a:t>
            </a:r>
            <a:endParaRPr sz="16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nvSpPr>
        <p:spPr>
          <a:xfrm>
            <a:off x="533225" y="1086950"/>
            <a:ext cx="1962300" cy="3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Typhoid Fever</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Trachoma</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Schistosomiasis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D9D2E9"/>
                </a:solidFill>
                <a:latin typeface="Proxima Nova"/>
                <a:ea typeface="Proxima Nova"/>
                <a:cs typeface="Proxima Nova"/>
                <a:sym typeface="Proxima Nova"/>
              </a:rPr>
              <a:t>Malaria</a:t>
            </a:r>
            <a:endParaRPr b="1" sz="1800">
              <a:solidFill>
                <a:srgbClr val="D9D2E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Intestinal worms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HIV/AIDS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9FC5E8"/>
                </a:solidFill>
                <a:latin typeface="Proxima Nova"/>
                <a:ea typeface="Proxima Nova"/>
                <a:cs typeface="Proxima Nova"/>
                <a:sym typeface="Proxima Nova"/>
              </a:rPr>
              <a:t>Guinea worm disease</a:t>
            </a:r>
            <a:endParaRPr b="1" sz="1800">
              <a:solidFill>
                <a:srgbClr val="9FC5E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Fluorosis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B6D7A8"/>
                </a:solidFill>
                <a:latin typeface="Proxima Nova"/>
                <a:ea typeface="Proxima Nova"/>
                <a:cs typeface="Proxima Nova"/>
                <a:sym typeface="Proxima Nova"/>
              </a:rPr>
              <a:t>Cholera</a:t>
            </a:r>
            <a:endParaRPr b="1" sz="1800">
              <a:solidFill>
                <a:srgbClr val="B6D7A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Arsenicosis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FFE599"/>
                </a:solidFill>
                <a:latin typeface="Proxima Nova"/>
                <a:ea typeface="Proxima Nova"/>
                <a:cs typeface="Proxima Nova"/>
                <a:sym typeface="Proxima Nova"/>
              </a:rPr>
              <a:t>Diarrhoea</a:t>
            </a:r>
            <a:endParaRPr b="1" sz="1800">
              <a:solidFill>
                <a:srgbClr val="FFE59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Cryptosporidium</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endParaRPr>
          </a:p>
        </p:txBody>
      </p:sp>
      <p:sp>
        <p:nvSpPr>
          <p:cNvPr id="163" name="Google Shape;163;p17"/>
          <p:cNvSpPr txBox="1"/>
          <p:nvPr/>
        </p:nvSpPr>
        <p:spPr>
          <a:xfrm>
            <a:off x="2898650" y="1086950"/>
            <a:ext cx="3295500" cy="3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Cyclosporiasis</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B6D7A8"/>
                </a:solidFill>
                <a:latin typeface="Proxima Nova"/>
                <a:ea typeface="Proxima Nova"/>
                <a:cs typeface="Proxima Nova"/>
                <a:sym typeface="Proxima Nova"/>
              </a:rPr>
              <a:t>Dysentery</a:t>
            </a:r>
            <a:endParaRPr b="1" sz="1800">
              <a:solidFill>
                <a:srgbClr val="B6D7A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Gastroenteritis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Giardiasis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Hepatitis E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D5A6BD"/>
                </a:solidFill>
                <a:latin typeface="Proxima Nova"/>
                <a:ea typeface="Proxima Nova"/>
                <a:cs typeface="Proxima Nova"/>
                <a:sym typeface="Proxima Nova"/>
              </a:rPr>
              <a:t>Salmonellosis</a:t>
            </a:r>
            <a:endParaRPr b="1" sz="1800">
              <a:solidFill>
                <a:srgbClr val="D5A6BD"/>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Escherichia coli 0157:H7 (E. coli)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A2C4C9"/>
                </a:solidFill>
                <a:latin typeface="Proxima Nova"/>
                <a:ea typeface="Proxima Nova"/>
                <a:cs typeface="Proxima Nova"/>
                <a:sym typeface="Proxima Nova"/>
              </a:rPr>
              <a:t>Hepatitis A Infection</a:t>
            </a:r>
            <a:endParaRPr b="1" sz="1800">
              <a:solidFill>
                <a:srgbClr val="A2C4C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Campylobacteriosis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Acanthamoeba keratitis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Amoebiasis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Microsporidiosis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Botulism</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64" name="Google Shape;164;p17"/>
          <p:cNvSpPr txBox="1"/>
          <p:nvPr/>
        </p:nvSpPr>
        <p:spPr>
          <a:xfrm>
            <a:off x="6076975" y="1086950"/>
            <a:ext cx="2533800" cy="3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Legionellosis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Leptospirosis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Otitis Externa</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Vibrio Illness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SARS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Acute gastrointestinal illness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Poliomyelitis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Polyomavirus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Desmodesmus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M. marinum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lt1"/>
                </a:solidFill>
                <a:latin typeface="Proxima Nova"/>
                <a:ea typeface="Proxima Nova"/>
                <a:cs typeface="Proxima Nova"/>
                <a:sym typeface="Proxima Nova"/>
              </a:rPr>
              <a:t>Naegleriasis</a:t>
            </a:r>
            <a:endParaRPr/>
          </a:p>
        </p:txBody>
      </p:sp>
      <p:sp>
        <p:nvSpPr>
          <p:cNvPr id="165" name="Google Shape;165;p17"/>
          <p:cNvSpPr txBox="1"/>
          <p:nvPr>
            <p:ph idx="4294967295" type="title"/>
          </p:nvPr>
        </p:nvSpPr>
        <p:spPr>
          <a:xfrm>
            <a:off x="529775" y="353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Problems</a:t>
            </a:r>
            <a:endParaRPr b="1" sz="3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Relevance to Global Health</a:t>
            </a:r>
            <a:endParaRPr b="1" sz="3600">
              <a:latin typeface="Proxima Nova"/>
              <a:ea typeface="Proxima Nova"/>
              <a:cs typeface="Proxima Nova"/>
              <a:sym typeface="Proxima Nova"/>
            </a:endParaRPr>
          </a:p>
        </p:txBody>
      </p:sp>
      <p:pic>
        <p:nvPicPr>
          <p:cNvPr id="171" name="Google Shape;171;p18"/>
          <p:cNvPicPr preferRelativeResize="0"/>
          <p:nvPr/>
        </p:nvPicPr>
        <p:blipFill rotWithShape="1">
          <a:blip r:embed="rId3">
            <a:alphaModFix/>
          </a:blip>
          <a:srcRect b="21704" l="53884" r="9778" t="31479"/>
          <a:stretch/>
        </p:blipFill>
        <p:spPr>
          <a:xfrm>
            <a:off x="4896300" y="1211526"/>
            <a:ext cx="3662802" cy="3146000"/>
          </a:xfrm>
          <a:prstGeom prst="rect">
            <a:avLst/>
          </a:prstGeom>
          <a:noFill/>
          <a:ln>
            <a:noFill/>
          </a:ln>
        </p:spPr>
      </p:pic>
      <p:sp>
        <p:nvSpPr>
          <p:cNvPr id="172" name="Google Shape;172;p18"/>
          <p:cNvSpPr txBox="1"/>
          <p:nvPr/>
        </p:nvSpPr>
        <p:spPr>
          <a:xfrm>
            <a:off x="282275" y="3943675"/>
            <a:ext cx="4383300" cy="97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FFFFFF"/>
                </a:solidFill>
                <a:latin typeface="Lato"/>
                <a:ea typeface="Lato"/>
                <a:cs typeface="Lato"/>
                <a:sym typeface="Lato"/>
              </a:rPr>
              <a:t>Target: Achieve universal and equitable access to safe and affordable drinking water for all, by 2030. </a:t>
            </a:r>
            <a:endParaRPr b="1" sz="1800">
              <a:solidFill>
                <a:srgbClr val="FFFFFF"/>
              </a:solidFill>
              <a:latin typeface="Lato"/>
              <a:ea typeface="Lato"/>
              <a:cs typeface="Lato"/>
              <a:sym typeface="Lato"/>
            </a:endParaRPr>
          </a:p>
        </p:txBody>
      </p:sp>
      <p:pic>
        <p:nvPicPr>
          <p:cNvPr id="173" name="Google Shape;173;p18"/>
          <p:cNvPicPr preferRelativeResize="0"/>
          <p:nvPr/>
        </p:nvPicPr>
        <p:blipFill>
          <a:blip r:embed="rId4">
            <a:alphaModFix/>
          </a:blip>
          <a:stretch>
            <a:fillRect/>
          </a:stretch>
        </p:blipFill>
        <p:spPr>
          <a:xfrm>
            <a:off x="1058850" y="1196582"/>
            <a:ext cx="3662799" cy="2747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19"/>
          <p:cNvPicPr preferRelativeResize="0"/>
          <p:nvPr/>
        </p:nvPicPr>
        <p:blipFill rotWithShape="1">
          <a:blip r:embed="rId3">
            <a:alphaModFix/>
          </a:blip>
          <a:srcRect b="0" l="0" r="0" t="0"/>
          <a:stretch/>
        </p:blipFill>
        <p:spPr>
          <a:xfrm>
            <a:off x="399700" y="517975"/>
            <a:ext cx="8344749" cy="4108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idx="4294967295" type="body"/>
          </p:nvPr>
        </p:nvSpPr>
        <p:spPr>
          <a:xfrm>
            <a:off x="3646700" y="485550"/>
            <a:ext cx="5139600" cy="417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 cellulose encrusted with </a:t>
            </a:r>
            <a:r>
              <a:rPr lang="en" sz="1800"/>
              <a:t>E. Coli  </a:t>
            </a:r>
            <a:r>
              <a:rPr lang="en" sz="1800"/>
              <a:t>membrane</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Drinkable water! </a:t>
            </a:r>
            <a:r>
              <a:rPr lang="en" sz="1800"/>
              <a:t>Only lets pure water and and electrolytes through.</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Filtratration at an Angstrom scale!</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S</a:t>
            </a:r>
            <a:r>
              <a:rPr lang="en" sz="1800"/>
              <a:t>afe, only the membrane of the E. Coli is used</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Product is organic and biodegradable</a:t>
            </a:r>
            <a:endParaRPr sz="1800"/>
          </a:p>
          <a:p>
            <a:pPr indent="0" lvl="0" marL="457200" rtl="0" algn="l">
              <a:spcBef>
                <a:spcPts val="1600"/>
              </a:spcBef>
              <a:spcAft>
                <a:spcPts val="0"/>
              </a:spcAft>
              <a:buNone/>
            </a:pPr>
            <a:r>
              <a:t/>
            </a:r>
            <a:endParaRPr sz="1800"/>
          </a:p>
          <a:p>
            <a:pPr indent="0" lvl="0" marL="0" rtl="0" algn="l">
              <a:spcBef>
                <a:spcPts val="1600"/>
              </a:spcBef>
              <a:spcAft>
                <a:spcPts val="1600"/>
              </a:spcAft>
              <a:buNone/>
            </a:pPr>
            <a:r>
              <a:rPr lang="en"/>
              <a:t> </a:t>
            </a:r>
            <a:endParaRPr/>
          </a:p>
        </p:txBody>
      </p:sp>
      <p:pic>
        <p:nvPicPr>
          <p:cNvPr id="184" name="Google Shape;184;p20"/>
          <p:cNvPicPr preferRelativeResize="0"/>
          <p:nvPr/>
        </p:nvPicPr>
        <p:blipFill>
          <a:blip r:embed="rId3">
            <a:alphaModFix/>
          </a:blip>
          <a:stretch>
            <a:fillRect/>
          </a:stretch>
        </p:blipFill>
        <p:spPr>
          <a:xfrm>
            <a:off x="357712" y="1178550"/>
            <a:ext cx="3288976" cy="261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3">
            <a:alphaModFix/>
          </a:blip>
          <a:srcRect b="0" l="0" r="0" t="1429"/>
          <a:stretch/>
        </p:blipFill>
        <p:spPr>
          <a:xfrm>
            <a:off x="1524025" y="961875"/>
            <a:ext cx="6095949" cy="3956799"/>
          </a:xfrm>
          <a:prstGeom prst="rect">
            <a:avLst/>
          </a:prstGeom>
          <a:noFill/>
          <a:ln>
            <a:noFill/>
          </a:ln>
        </p:spPr>
      </p:pic>
      <p:sp>
        <p:nvSpPr>
          <p:cNvPr id="190" name="Google Shape;190;p21"/>
          <p:cNvSpPr txBox="1"/>
          <p:nvPr/>
        </p:nvSpPr>
        <p:spPr>
          <a:xfrm>
            <a:off x="5664500" y="3508075"/>
            <a:ext cx="1277700" cy="1410600"/>
          </a:xfrm>
          <a:prstGeom prst="rect">
            <a:avLst/>
          </a:prstGeom>
          <a:noFill/>
          <a:ln>
            <a:noFill/>
          </a:ln>
          <a:effectLst>
            <a:outerShdw blurRad="57150" rotWithShape="0" algn="bl" dir="5400000" dist="19050">
              <a:schemeClr val="lt1">
                <a:alpha val="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1" name="Google Shape;191;p21"/>
          <p:cNvSpPr/>
          <p:nvPr/>
        </p:nvSpPr>
        <p:spPr>
          <a:xfrm>
            <a:off x="5525252" y="1067625"/>
            <a:ext cx="1880100" cy="3768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nvSpPr>
        <p:spPr>
          <a:xfrm>
            <a:off x="5742002" y="1094479"/>
            <a:ext cx="1446600" cy="3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Outside the Cell</a:t>
            </a:r>
            <a:endParaRPr>
              <a:latin typeface="Lato"/>
              <a:ea typeface="Lato"/>
              <a:cs typeface="Lato"/>
              <a:sym typeface="Lato"/>
            </a:endParaRPr>
          </a:p>
        </p:txBody>
      </p:sp>
      <p:sp>
        <p:nvSpPr>
          <p:cNvPr id="193" name="Google Shape;193;p21"/>
          <p:cNvSpPr/>
          <p:nvPr/>
        </p:nvSpPr>
        <p:spPr>
          <a:xfrm>
            <a:off x="5590375" y="4241864"/>
            <a:ext cx="1880100" cy="3768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5807076" y="4268742"/>
            <a:ext cx="1446600" cy="3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Inside the Cell</a:t>
            </a:r>
            <a:endParaRPr>
              <a:latin typeface="Lato"/>
              <a:ea typeface="Lato"/>
              <a:cs typeface="Lato"/>
              <a:sym typeface="Lato"/>
            </a:endParaRPr>
          </a:p>
        </p:txBody>
      </p:sp>
      <p:sp>
        <p:nvSpPr>
          <p:cNvPr id="195" name="Google Shape;195;p21"/>
          <p:cNvSpPr txBox="1"/>
          <p:nvPr>
            <p:ph idx="4294967295" type="title"/>
          </p:nvPr>
        </p:nvSpPr>
        <p:spPr>
          <a:xfrm>
            <a:off x="261375" y="210350"/>
            <a:ext cx="7038900" cy="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 Coli Membrane</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